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5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rebuchet MS" panose="020B0603020202020204" pitchFamily="34" charset="0"/>
      <p:regular r:id="rId18"/>
      <p:bold r:id="rId19"/>
      <p:italic r:id="rId20"/>
      <p:boldItalic r:id="rId21"/>
    </p:embeddedFont>
    <p:embeddedFont>
      <p:font typeface="Inter" panose="020B0604020202020204" charset="0"/>
      <p:regular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80" d="100"/>
          <a:sy n="80" d="100"/>
        </p:scale>
        <p:origin x="-139" y="-5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E104B-3BE5-4183-AF28-413735C0D739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8AD9-EBE3-455B-B10D-652B29E6F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1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8072" y="6063055"/>
            <a:ext cx="9019216" cy="1058543"/>
          </a:xfrm>
        </p:spPr>
        <p:txBody>
          <a:bodyPr>
            <a:normAutofit/>
          </a:bodyPr>
          <a:lstStyle>
            <a:lvl1pPr marL="0" indent="0" algn="l">
              <a:buNone/>
              <a:defRPr sz="3100">
                <a:solidFill>
                  <a:schemeClr val="tx2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8130" y="3758749"/>
            <a:ext cx="11480562" cy="2151800"/>
          </a:xfrm>
          <a:effectLst/>
        </p:spPr>
        <p:txBody>
          <a:bodyPr>
            <a:noAutofit/>
          </a:bodyPr>
          <a:lstStyle>
            <a:lvl1pPr marL="914354" indent="-653110" algn="l">
              <a:defRPr sz="7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0" y="877823"/>
            <a:ext cx="10241280" cy="41696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46013" y="451821"/>
            <a:ext cx="3291840" cy="6286007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18582" y="877823"/>
            <a:ext cx="7726859" cy="5873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877824"/>
            <a:ext cx="10241280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112" y="2607178"/>
            <a:ext cx="9546666" cy="2908015"/>
          </a:xfrm>
          <a:effectLst/>
        </p:spPr>
        <p:txBody>
          <a:bodyPr anchor="b"/>
          <a:lstStyle>
            <a:lvl1pPr algn="r">
              <a:defRPr sz="6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901" y="5529013"/>
            <a:ext cx="9552790" cy="1002552"/>
          </a:xfrm>
        </p:spPr>
        <p:txBody>
          <a:bodyPr anchor="t"/>
          <a:lstStyle>
            <a:lvl1pPr marL="0" indent="0" algn="r">
              <a:buNone/>
              <a:defRPr sz="2900">
                <a:solidFill>
                  <a:schemeClr val="tx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799" y="877823"/>
            <a:ext cx="5354726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432243" y="877824"/>
            <a:ext cx="5354726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0315" y="1680392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5683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marL="0" lvl="0" indent="0" algn="ctr" defTabSz="1306220" rtl="0" eaLnBrk="1" latinLnBrk="0" hangingPunct="1">
              <a:spcBef>
                <a:spcPct val="20000"/>
              </a:spcBef>
              <a:spcAft>
                <a:spcPts val="429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1678838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553" y="2651760"/>
            <a:ext cx="5817736" cy="1510192"/>
          </a:xfrm>
          <a:effectLst/>
        </p:spPr>
        <p:txBody>
          <a:bodyPr anchor="b">
            <a:noAutofit/>
          </a:bodyPr>
          <a:lstStyle>
            <a:lvl1pPr marL="326555" indent="-326555" algn="l">
              <a:defRPr sz="40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9625" y="877824"/>
            <a:ext cx="6427336" cy="5873676"/>
          </a:xfrm>
        </p:spPr>
        <p:txBody>
          <a:bodyPr anchor="ctr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0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1224" y="4197362"/>
            <a:ext cx="5421856" cy="2567422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0280" y="1371600"/>
            <a:ext cx="6583680" cy="375336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9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4619" y="1212583"/>
            <a:ext cx="5910582" cy="2595624"/>
          </a:xfrm>
        </p:spPr>
        <p:txBody>
          <a:bodyPr anchor="b"/>
          <a:lstStyle>
            <a:lvl1pPr marL="261244" indent="-261244">
              <a:buFont typeface="Georgia" pitchFamily="18" charset="0"/>
              <a:buChar char="*"/>
              <a:defRPr sz="23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629" y="5357305"/>
            <a:ext cx="10213661" cy="1371600"/>
          </a:xfrm>
        </p:spPr>
        <p:txBody>
          <a:bodyPr anchor="b">
            <a:noAutofit/>
          </a:bodyPr>
          <a:lstStyle>
            <a:lvl1pPr algn="l">
              <a:defRPr sz="6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26480"/>
            <a:ext cx="14630400" cy="21031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521965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9263" y="5246602"/>
            <a:ext cx="10420018" cy="1371600"/>
          </a:xfrm>
          <a:prstGeom prst="rect">
            <a:avLst/>
          </a:prstGeom>
          <a:effectLst/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8712"/>
            <a:ext cx="10241280" cy="4169664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75520" y="7406641"/>
            <a:ext cx="40233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519" y="7406641"/>
            <a:ext cx="5364482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7406641"/>
            <a:ext cx="292608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457177" indent="-457177" algn="r" defTabSz="130622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5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83732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75598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6746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854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7732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80837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6555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9660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362825" y="542926"/>
            <a:ext cx="6473786" cy="4176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800"/>
              </a:lnSpc>
            </a:pPr>
            <a:r>
              <a:rPr lang="en-US" sz="4700" b="1" dirty="0">
                <a:solidFill>
                  <a:schemeClr val="accent1">
                    <a:lumMod val="75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Антитерроризм: наши маленькие шаги к большой безопасности!</a:t>
            </a:r>
            <a:endParaRPr lang="en-US" sz="4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876427" y="5186361"/>
            <a:ext cx="11769686" cy="904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36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Давайте вместе узнаем, как быть внимательными и заботиться о себе и своих близких!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3574"/>
            <a:ext cx="7048501" cy="501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3" y="1470898"/>
            <a:ext cx="7556421" cy="1013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50"/>
              </a:lnSpc>
            </a:pPr>
            <a:r>
              <a:rPr lang="en-US" sz="31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Простые шаги к большой безопасности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793793" y="2705457"/>
            <a:ext cx="7556421" cy="902732"/>
          </a:xfrm>
          <a:prstGeom prst="roundRect">
            <a:avLst>
              <a:gd name="adj" fmla="val 6860"/>
            </a:avLst>
          </a:prstGeom>
          <a:solidFill>
            <a:srgbClr val="FDFAF7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56429" y="2868097"/>
            <a:ext cx="2213491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Будь внимательным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956429" y="3209807"/>
            <a:ext cx="723114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Замечай необычное вокруг себя и сообщай взрослым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793793" y="3755589"/>
            <a:ext cx="7556421" cy="902732"/>
          </a:xfrm>
          <a:prstGeom prst="roundRect">
            <a:avLst>
              <a:gd name="adj" fmla="val 6860"/>
            </a:avLst>
          </a:prstGeom>
          <a:solidFill>
            <a:srgbClr val="FDFAF7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56429" y="3918228"/>
            <a:ext cx="2027158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Помогай другим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956429" y="4259939"/>
            <a:ext cx="723114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видишь, что кому-то нужна помощь, позови взрослых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793793" y="4805721"/>
            <a:ext cx="7556421" cy="902732"/>
          </a:xfrm>
          <a:prstGeom prst="roundRect">
            <a:avLst>
              <a:gd name="adj" fmla="val 6860"/>
            </a:avLst>
          </a:prstGeom>
          <a:solidFill>
            <a:srgbClr val="FDFAF7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56429" y="4968359"/>
            <a:ext cx="2027158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Знай правила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56429" y="5310070"/>
            <a:ext cx="723114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Изучай и соблюдай правила безопасности в школе и дома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793793" y="5855853"/>
            <a:ext cx="7556421" cy="902732"/>
          </a:xfrm>
          <a:prstGeom prst="roundRect">
            <a:avLst>
              <a:gd name="adj" fmla="val 6860"/>
            </a:avLst>
          </a:prstGeom>
          <a:solidFill>
            <a:srgbClr val="FDFAF7"/>
          </a:solidFill>
          <a:ln w="15240">
            <a:solidFill>
              <a:srgbClr val="C6BDD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56429" y="6018491"/>
            <a:ext cx="2301002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Не бойся спрашивать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956429" y="6360202"/>
            <a:ext cx="723114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что-то непонятно или тревожит, спроси у родителей или учителей</a:t>
            </a:r>
            <a:endParaRPr lang="en-US" sz="1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6" y="-1"/>
            <a:ext cx="6200774" cy="675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7409"/>
            <a:ext cx="7809309" cy="506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0"/>
              </a:lnSpc>
            </a:pPr>
            <a:r>
              <a:rPr lang="en-US" sz="3100" b="1" dirty="0">
                <a:solidFill>
                  <a:schemeClr val="bg2">
                    <a:lumMod val="50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Вместе мы — команда безопасности!</a:t>
            </a:r>
            <a:endParaRPr lang="en-US" sz="3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502606" y="2032637"/>
            <a:ext cx="2432685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7502605" y="2484003"/>
            <a:ext cx="634162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  <a:buSzPct val="100000"/>
            </a:pP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7502605" y="2771301"/>
            <a:ext cx="634162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66" indent="-342866">
              <a:lnSpc>
                <a:spcPts val="1850"/>
              </a:lnSpc>
              <a:buSzPct val="100000"/>
              <a:buChar char="•"/>
            </a:pP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7502605" y="3058599"/>
            <a:ext cx="634162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66" indent="-342866">
              <a:lnSpc>
                <a:spcPts val="1850"/>
              </a:lnSpc>
              <a:buSzPct val="100000"/>
              <a:buChar char="•"/>
            </a:pP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7502605" y="3345894"/>
            <a:ext cx="634162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  <a:buSzPct val="100000"/>
            </a:pP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7502605" y="4447699"/>
            <a:ext cx="6341626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50"/>
              </a:lnSpc>
            </a:pP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014889" y="6670596"/>
            <a:ext cx="1282172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8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«Безопасность начинается с каждого из нас</a:t>
            </a:r>
            <a:r>
              <a:rPr lang="en-US" sz="18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endParaRPr lang="ru-RU" sz="1800" i="1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1850"/>
              </a:lnSpc>
            </a:pPr>
            <a:r>
              <a:rPr lang="en-US" sz="1800" i="1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Вместе</a:t>
            </a:r>
            <a:r>
              <a:rPr lang="en-US" sz="1800" i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 создаём мир, где всем хорошо и спокойно!»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778550" y="6622614"/>
            <a:ext cx="15240" cy="567452"/>
          </a:xfrm>
          <a:prstGeom prst="rect">
            <a:avLst/>
          </a:prstGeom>
          <a:solidFill>
            <a:srgbClr val="6237C8"/>
          </a:solidFill>
          <a:ln/>
        </p:spPr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55" y="2057639"/>
            <a:ext cx="5258395" cy="389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Блок-схема: процесс 12"/>
          <p:cNvSpPr/>
          <p:nvPr/>
        </p:nvSpPr>
        <p:spPr>
          <a:xfrm>
            <a:off x="6616484" y="2057639"/>
            <a:ext cx="3542584" cy="3892948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Помни главное:</a:t>
            </a:r>
          </a:p>
          <a:p>
            <a:pPr algn="ctr"/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Знание — твоя сила;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Внимательность — твой помощник;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Спокойствие — твой друг;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Взрослые — твоя поддержка.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10673418" y="2057639"/>
            <a:ext cx="3086100" cy="38929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Ты важен, ты можешь многое! Маленькие шаги каждого из нас создают большую безопасность для всех. </a:t>
            </a:r>
          </a:p>
          <a:p>
            <a:pPr algn="ctr"/>
            <a:r>
              <a:rPr lang="ru-RU" dirty="0" smtClean="0"/>
              <a:t>Будь смелым, добрым и внимательным!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1" y="750333"/>
            <a:ext cx="11367016" cy="662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200"/>
              </a:lnSpc>
            </a:pPr>
            <a:r>
              <a:rPr lang="en-US" sz="4100" b="1" dirty="0">
                <a:solidFill>
                  <a:schemeClr val="bg2">
                    <a:lumMod val="25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Почему важно говорить о безопасности?</a:t>
            </a:r>
            <a:endParaRPr lang="en-US" sz="4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38413" y="1970962"/>
            <a:ext cx="6286262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93791" y="3282672"/>
            <a:ext cx="6286262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8" y="1413034"/>
            <a:ext cx="7343774" cy="553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9125" y="1525309"/>
            <a:ext cx="6305550" cy="237994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Мир полон удивительных открытий и радостей! Каждый день приносит что-то новое и интересное. Но иногда возникают обстоятельства, которые требуют особой внимательности и осторожности.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9125" y="4020503"/>
            <a:ext cx="6276975" cy="13858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Безопасность — это залог спокойной и счастливой жизни каждой семьи, каждого человека. Когда мы знаем правила безопасности, мы чувствуем себя увереннее!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391010" y="548640"/>
            <a:ext cx="9686568" cy="975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0"/>
              </a:lnSpc>
            </a:pPr>
            <a:endParaRPr lang="en-US" sz="5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1" y="2809995"/>
            <a:ext cx="3704510" cy="1712833"/>
          </a:xfrm>
          <a:prstGeom prst="roundRect">
            <a:avLst>
              <a:gd name="adj" fmla="val 3615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48810" y="2965013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6237C8"/>
          </a:solidFill>
          <a:ln/>
        </p:spPr>
      </p:sp>
      <p:sp>
        <p:nvSpPr>
          <p:cNvPr id="6" name="Text 3"/>
          <p:cNvSpPr/>
          <p:nvPr/>
        </p:nvSpPr>
        <p:spPr>
          <a:xfrm>
            <a:off x="948810" y="3554611"/>
            <a:ext cx="2027158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Знание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48810" y="3896320"/>
            <a:ext cx="3394472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Чем больше мы знаем о безопасности, тем лучше можем себя защитить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645703" y="2824879"/>
            <a:ext cx="3704510" cy="1712833"/>
          </a:xfrm>
          <a:prstGeom prst="roundRect">
            <a:avLst>
              <a:gd name="adj" fmla="val 3615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800719" y="2965013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6237C8"/>
          </a:solidFill>
          <a:ln/>
        </p:spPr>
      </p:sp>
      <p:sp>
        <p:nvSpPr>
          <p:cNvPr id="10" name="Text 7"/>
          <p:cNvSpPr/>
          <p:nvPr/>
        </p:nvSpPr>
        <p:spPr>
          <a:xfrm>
            <a:off x="4800719" y="3554611"/>
            <a:ext cx="2027158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Внимание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800719" y="3896320"/>
            <a:ext cx="3394472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Быть внимательным к окружающему миру — важный навык для каждого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793793" y="4670227"/>
            <a:ext cx="7556421" cy="1477090"/>
          </a:xfrm>
          <a:prstGeom prst="roundRect">
            <a:avLst>
              <a:gd name="adj" fmla="val 419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48810" y="4825247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6237C8"/>
          </a:solidFill>
          <a:ln/>
        </p:spPr>
      </p:sp>
      <p:sp>
        <p:nvSpPr>
          <p:cNvPr id="14" name="Text 11"/>
          <p:cNvSpPr/>
          <p:nvPr/>
        </p:nvSpPr>
        <p:spPr>
          <a:xfrm>
            <a:off x="948810" y="5414843"/>
            <a:ext cx="2027158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Защита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948812" y="5756555"/>
            <a:ext cx="724638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Правильные действия помогают защитить себя и своих друзей</a:t>
            </a:r>
            <a:endParaRPr lang="en-US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471419" y="2092581"/>
            <a:ext cx="6158981" cy="43319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884" y="2238892"/>
            <a:ext cx="548005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948812" y="148590"/>
            <a:ext cx="12841366" cy="8001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/>
              <a:t>Безопасность начинается с знаний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1" y="2272189"/>
            <a:ext cx="6122670" cy="662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200"/>
              </a:lnSpc>
            </a:pPr>
            <a:endParaRPr lang="en-US" sz="4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3" y="3320417"/>
            <a:ext cx="13042821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Терроризм — это действия очень плохих людей, которые хотят кого-то напугать или причинить вред. Это люди, которые не уважают правила и не ценят жизнь других.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93793" y="4153973"/>
            <a:ext cx="4219099" cy="1803322"/>
          </a:xfrm>
          <a:prstGeom prst="roundRect">
            <a:avLst>
              <a:gd name="adj" fmla="val 6085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4153973"/>
            <a:ext cx="91440" cy="1803322"/>
          </a:xfrm>
          <a:prstGeom prst="roundRect">
            <a:avLst>
              <a:gd name="adj" fmla="val 88558"/>
            </a:avLst>
          </a:prstGeom>
          <a:solidFill>
            <a:srgbClr val="6237C8"/>
          </a:solidFill>
          <a:ln/>
        </p:spPr>
      </p:sp>
      <p:sp>
        <p:nvSpPr>
          <p:cNvPr id="6" name="Text 4"/>
          <p:cNvSpPr/>
          <p:nvPr/>
        </p:nvSpPr>
        <p:spPr>
          <a:xfrm>
            <a:off x="1077992" y="4369596"/>
            <a:ext cx="2651046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Цель террористов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077992" y="4816554"/>
            <a:ext cx="3719274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Вызвать панику и страх, нарушить нормальную жизнь обычных людей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205654" y="4153973"/>
            <a:ext cx="4219099" cy="1803322"/>
          </a:xfrm>
          <a:prstGeom prst="roundRect">
            <a:avLst>
              <a:gd name="adj" fmla="val 6085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182790" y="4153973"/>
            <a:ext cx="91440" cy="1803322"/>
          </a:xfrm>
          <a:prstGeom prst="roundRect">
            <a:avLst>
              <a:gd name="adj" fmla="val 88558"/>
            </a:avLst>
          </a:prstGeom>
          <a:solidFill>
            <a:srgbClr val="6237C8"/>
          </a:solidFill>
          <a:ln/>
        </p:spPr>
      </p:sp>
      <p:sp>
        <p:nvSpPr>
          <p:cNvPr id="10" name="Text 8"/>
          <p:cNvSpPr/>
          <p:nvPr/>
        </p:nvSpPr>
        <p:spPr>
          <a:xfrm>
            <a:off x="5489854" y="4369596"/>
            <a:ext cx="3182541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Где могут действовать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5489853" y="4816554"/>
            <a:ext cx="3719274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Школы, больницы, детские площадки, транспорт — места, где много людей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9617515" y="4153973"/>
            <a:ext cx="4219099" cy="1803322"/>
          </a:xfrm>
          <a:prstGeom prst="roundRect">
            <a:avLst>
              <a:gd name="adj" fmla="val 6085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594653" y="4153973"/>
            <a:ext cx="91440" cy="1803322"/>
          </a:xfrm>
          <a:prstGeom prst="roundRect">
            <a:avLst>
              <a:gd name="adj" fmla="val 88558"/>
            </a:avLst>
          </a:prstGeom>
          <a:solidFill>
            <a:srgbClr val="6237C8"/>
          </a:solidFill>
          <a:ln/>
        </p:spPr>
      </p:sp>
      <p:sp>
        <p:nvSpPr>
          <p:cNvPr id="14" name="Text 12"/>
          <p:cNvSpPr/>
          <p:nvPr/>
        </p:nvSpPr>
        <p:spPr>
          <a:xfrm>
            <a:off x="9901718" y="4369596"/>
            <a:ext cx="2753797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Что важно помнить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9901713" y="4816554"/>
            <a:ext cx="3719274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Таких людей очень мало, а хороших и добрых — миллионы! Вместе мы сильнее</a:t>
            </a: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796" y="264694"/>
            <a:ext cx="3857268" cy="272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вал 15"/>
          <p:cNvSpPr/>
          <p:nvPr/>
        </p:nvSpPr>
        <p:spPr>
          <a:xfrm>
            <a:off x="46438" y="156740"/>
            <a:ext cx="9932908" cy="2582228"/>
          </a:xfrm>
          <a:prstGeom prst="ellips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Что такое терроризм?</a:t>
            </a:r>
            <a:endParaRPr lang="ru-RU" sz="5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3" y="2620688"/>
            <a:ext cx="75564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100"/>
              </a:lnSpc>
            </a:pPr>
            <a:r>
              <a:rPr lang="en-US" sz="4900" b="1" dirty="0">
                <a:solidFill>
                  <a:schemeClr val="accent1">
                    <a:lumMod val="75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Учимся замечать подозрительное</a:t>
            </a:r>
            <a:endParaRPr lang="en-US" sz="4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3" y="452009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Быть внимательным — не значит бояться! Это значит заботиться о себе и других. Давайте научимся замечать необычные вещи вокруг нас.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79640" y="2312431"/>
            <a:ext cx="10788730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100"/>
              </a:lnSpc>
            </a:pPr>
            <a:r>
              <a:rPr lang="en-US" sz="4900" b="1" dirty="0">
                <a:solidFill>
                  <a:srgbClr val="FF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Признаки возможной опасности</a:t>
            </a:r>
            <a:endParaRPr lang="en-US" sz="4900" dirty="0">
              <a:solidFill>
                <a:srgbClr val="FF00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1" y="350865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1838" y="3529908"/>
            <a:ext cx="374213" cy="467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00"/>
              </a:lnSpc>
            </a:pPr>
            <a:r>
              <a:rPr lang="en-US" sz="2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900" dirty="0"/>
          </a:p>
        </p:txBody>
      </p:sp>
      <p:sp>
        <p:nvSpPr>
          <p:cNvPr id="5" name="Text 3"/>
          <p:cNvSpPr/>
          <p:nvPr/>
        </p:nvSpPr>
        <p:spPr>
          <a:xfrm>
            <a:off x="1530905" y="3586521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50"/>
              </a:lnSpc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Забытые вещи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530910" y="4112540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Оставленные сумки, рюкзаки, коробки или свертки в общественных местах — парках, автобусах, магазинах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5235895" y="350865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303940" y="3529908"/>
            <a:ext cx="374213" cy="467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00"/>
              </a:lnSpc>
            </a:pPr>
            <a:r>
              <a:rPr lang="en-US" sz="2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900" dirty="0"/>
          </a:p>
        </p:txBody>
      </p:sp>
      <p:sp>
        <p:nvSpPr>
          <p:cNvPr id="9" name="Text 7"/>
          <p:cNvSpPr/>
          <p:nvPr/>
        </p:nvSpPr>
        <p:spPr>
          <a:xfrm>
            <a:off x="5973011" y="3586522"/>
            <a:ext cx="3421499" cy="779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50"/>
              </a:lnSpc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Странные звуки и запахи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5973011" y="4502469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Непривычные звуки, необычные запахи или дым там, где их быть не должно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9677996" y="350865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46042" y="3529908"/>
            <a:ext cx="374213" cy="467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900"/>
              </a:lnSpc>
            </a:pPr>
            <a:r>
              <a:rPr lang="en-US" sz="2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900" dirty="0"/>
          </a:p>
        </p:txBody>
      </p:sp>
      <p:sp>
        <p:nvSpPr>
          <p:cNvPr id="13" name="Text 11"/>
          <p:cNvSpPr/>
          <p:nvPr/>
        </p:nvSpPr>
        <p:spPr>
          <a:xfrm>
            <a:off x="10415115" y="3586522"/>
            <a:ext cx="3421499" cy="779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50"/>
              </a:lnSpc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Подозрительное поведение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10415115" y="4502470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Люди, которые ведут себя странно или нервно возле детских площадок, школ, остановок</a:t>
            </a:r>
            <a:endParaRPr lang="en-US" sz="1700" dirty="0"/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5153025" y="-35393"/>
            <a:ext cx="3182186" cy="2526181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79" y="369374"/>
            <a:ext cx="1711878" cy="171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1" y="1168122"/>
            <a:ext cx="12634078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b="1" dirty="0">
                <a:solidFill>
                  <a:srgbClr val="FF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Что делать, если заметил что-то странное?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17683" y="2359583"/>
            <a:ext cx="7626429" cy="653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Главное правило — не паниковать!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Спокойствие помогает принимать правильные решения.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217683" y="3196711"/>
            <a:ext cx="7626429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66" indent="-342866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подходи близко к подозрительному предмету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217683" y="3594855"/>
            <a:ext cx="7626429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66" indent="-342866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трогай его руками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217683" y="3993001"/>
            <a:ext cx="7626429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66" indent="-342866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Отойди на безопасное расстояние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217683" y="4391144"/>
            <a:ext cx="7626429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866" indent="-342866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Немедленно сообщи взрослым</a:t>
            </a:r>
            <a:endParaRPr lang="en-US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7" y="2211753"/>
            <a:ext cx="5064083" cy="341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3" y="1221820"/>
            <a:ext cx="7556421" cy="1013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50"/>
              </a:lnSpc>
            </a:pPr>
            <a:r>
              <a:rPr lang="en-US" sz="3100" b="1" dirty="0">
                <a:solidFill>
                  <a:srgbClr val="FF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Алгоритм действий в тревожной ситуации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1" y="2456379"/>
            <a:ext cx="147398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1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793793" y="2691527"/>
            <a:ext cx="7556421" cy="1524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6" name="Text 3"/>
          <p:cNvSpPr/>
          <p:nvPr/>
        </p:nvSpPr>
        <p:spPr>
          <a:xfrm>
            <a:off x="793791" y="2795707"/>
            <a:ext cx="2027158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Отойди подальше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93793" y="3137417"/>
            <a:ext cx="75564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Сразу отойди от подозрительного предмета или места на безопасное расстояние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793791" y="3631049"/>
            <a:ext cx="147398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2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793793" y="3866198"/>
            <a:ext cx="7556421" cy="1524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10" name="Text 7"/>
          <p:cNvSpPr/>
          <p:nvPr/>
        </p:nvSpPr>
        <p:spPr>
          <a:xfrm>
            <a:off x="793791" y="3970377"/>
            <a:ext cx="2027158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Сообщи взрослым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93793" y="4312089"/>
            <a:ext cx="75564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Расскажи родителям, учителям или другим взрослым о том, что заметил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93791" y="4805721"/>
            <a:ext cx="147398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3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793793" y="5040868"/>
            <a:ext cx="7556421" cy="1524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14" name="Text 11"/>
          <p:cNvSpPr/>
          <p:nvPr/>
        </p:nvSpPr>
        <p:spPr>
          <a:xfrm>
            <a:off x="793791" y="5145048"/>
            <a:ext cx="2027158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Позвони 112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93793" y="5486759"/>
            <a:ext cx="75564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взрослых нет рядом, звони по номеру экстренных служб 112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793791" y="5980390"/>
            <a:ext cx="147398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4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793793" y="6215539"/>
            <a:ext cx="7556421" cy="15240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18" name="Text 15"/>
          <p:cNvSpPr/>
          <p:nvPr/>
        </p:nvSpPr>
        <p:spPr>
          <a:xfrm>
            <a:off x="793791" y="6319718"/>
            <a:ext cx="2261710" cy="25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Следуй инструкциям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793793" y="6661428"/>
            <a:ext cx="75564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Внимательно слушай и выполняй указания спасателей и полиции</a:t>
            </a:r>
            <a:endParaRPr lang="en-US" sz="1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318" y="1"/>
            <a:ext cx="5292085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74875" y="6386274"/>
            <a:ext cx="8080653" cy="662702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5200"/>
              </a:lnSpc>
            </a:pPr>
            <a:r>
              <a:rPr lang="en-US" sz="4100" b="1" dirty="0">
                <a:solidFill>
                  <a:schemeClr val="accent1">
                    <a:lumMod val="75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Номер 112 — твой друг в беде!</a:t>
            </a:r>
            <a:endParaRPr lang="en-US" sz="4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1" y="3454122"/>
            <a:ext cx="4186952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112</a:t>
            </a:r>
            <a:endParaRPr lang="en-US" sz="5000" dirty="0"/>
          </a:p>
        </p:txBody>
      </p:sp>
      <p:sp>
        <p:nvSpPr>
          <p:cNvPr id="4" name="Text 2"/>
          <p:cNvSpPr/>
          <p:nvPr/>
        </p:nvSpPr>
        <p:spPr>
          <a:xfrm>
            <a:off x="1561743" y="4331137"/>
            <a:ext cx="2651046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00"/>
              </a:lnSpc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Единый номер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93791" y="4778099"/>
            <a:ext cx="4186952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Запомни этот номер — он работает всегда и везде, даже без денег на счету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221727" y="3454122"/>
            <a:ext cx="4186952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24/7</a:t>
            </a:r>
            <a:endParaRPr lang="en-US" sz="5000" dirty="0"/>
          </a:p>
        </p:txBody>
      </p:sp>
      <p:sp>
        <p:nvSpPr>
          <p:cNvPr id="7" name="Text 5"/>
          <p:cNvSpPr/>
          <p:nvPr/>
        </p:nvSpPr>
        <p:spPr>
          <a:xfrm>
            <a:off x="5989677" y="4331137"/>
            <a:ext cx="2651046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00"/>
              </a:lnSpc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Круглосуточно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5221727" y="4778099"/>
            <a:ext cx="4186952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Диспетчеры готовы помочь в любое время дня и ночи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649658" y="3454122"/>
            <a:ext cx="4186952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000"/>
              </a:lnSpc>
            </a:pPr>
            <a:r>
              <a:rPr lang="en-US" sz="5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100%</a:t>
            </a:r>
            <a:endParaRPr lang="en-US" sz="5000" dirty="0"/>
          </a:p>
        </p:txBody>
      </p:sp>
      <p:sp>
        <p:nvSpPr>
          <p:cNvPr id="10" name="Text 8"/>
          <p:cNvSpPr/>
          <p:nvPr/>
        </p:nvSpPr>
        <p:spPr>
          <a:xfrm>
            <a:off x="10417611" y="4331137"/>
            <a:ext cx="2651046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00"/>
              </a:lnSpc>
            </a:pPr>
            <a:r>
              <a:rPr lang="en-US" sz="2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Бесплатно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9649658" y="4778099"/>
            <a:ext cx="4186952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Звонок полностью бесплатный с любого телефона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93793" y="5611654"/>
            <a:ext cx="1304282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Когда звонишь, спокойно объясни, что случилось и где ты находишься. Диспетчер обязательно поможет!</a:t>
            </a:r>
            <a:endParaRPr 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4" y="2"/>
            <a:ext cx="7305675" cy="285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36</TotalTime>
  <Words>578</Words>
  <Application>Microsoft Office PowerPoint</Application>
  <PresentationFormat>Произвольный</PresentationFormat>
  <Paragraphs>97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Times New Roman</vt:lpstr>
      <vt:lpstr>Calibri</vt:lpstr>
      <vt:lpstr>Petrona Bold</vt:lpstr>
      <vt:lpstr>Trebuchet MS</vt:lpstr>
      <vt:lpstr>Inter</vt:lpstr>
      <vt:lpstr>Georgia</vt:lpstr>
      <vt:lpstr>Petrona Light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6</cp:revision>
  <dcterms:created xsi:type="dcterms:W3CDTF">2025-11-17T03:36:29Z</dcterms:created>
  <dcterms:modified xsi:type="dcterms:W3CDTF">2025-11-17T04:18:06Z</dcterms:modified>
</cp:coreProperties>
</file>